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37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tradidanses.achicourt@gmail.com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61177" y="761847"/>
            <a:ext cx="3519170" cy="942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635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Times New Roman"/>
                <a:cs typeface="Times New Roman"/>
              </a:rPr>
              <a:t>TRADIDANSES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-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ACHICOURT</a:t>
            </a:r>
            <a:endParaRPr sz="1600">
              <a:latin typeface="Times New Roman"/>
              <a:cs typeface="Times New Roman"/>
            </a:endParaRPr>
          </a:p>
          <a:p>
            <a:pPr marR="662940" algn="ctr">
              <a:lnSpc>
                <a:spcPts val="2155"/>
              </a:lnSpc>
              <a:spcBef>
                <a:spcPts val="1715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RÈGLEMENT</a:t>
            </a:r>
            <a:r>
              <a:rPr sz="1800" b="1" u="sng" spc="-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INTÉRIEUR</a:t>
            </a:r>
            <a:endParaRPr sz="1800">
              <a:latin typeface="Times New Roman"/>
              <a:cs typeface="Times New Roman"/>
            </a:endParaRPr>
          </a:p>
          <a:p>
            <a:pPr marR="659130" algn="ctr">
              <a:lnSpc>
                <a:spcPts val="1435"/>
              </a:lnSpc>
            </a:pPr>
            <a:r>
              <a:rPr sz="1200" dirty="0">
                <a:latin typeface="Times New Roman"/>
                <a:cs typeface="Times New Roman"/>
              </a:rPr>
              <a:t>Révisé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Février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0558" y="2196986"/>
            <a:ext cx="6146165" cy="7706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PRÉAMBULE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 marR="450850" indent="4495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intérieur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précise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Statuts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régit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l’ensemble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rapports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entre 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TRADIDANSES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»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50800" marR="36449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complété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modifié,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échéant,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d’administration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cela </a:t>
            </a:r>
            <a:r>
              <a:rPr sz="1200" spc="-10" dirty="0">
                <a:latin typeface="Times New Roman"/>
                <a:cs typeface="Times New Roman"/>
              </a:rPr>
              <a:t>s’avérera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nécessaire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fera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approuver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l’Assemblée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Générale.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29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intérieur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porté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connaissance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souhaitant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adhérer.</a:t>
            </a:r>
            <a:endParaRPr sz="1200">
              <a:latin typeface="Times New Roman"/>
              <a:cs typeface="Times New Roman"/>
            </a:endParaRPr>
          </a:p>
          <a:p>
            <a:pPr marL="50800" marR="191135">
              <a:lnSpc>
                <a:spcPts val="1380"/>
              </a:lnSpc>
              <a:spcBef>
                <a:spcPts val="95"/>
              </a:spcBef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disposition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souhaitant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consulter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demande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 </a:t>
            </a:r>
            <a:r>
              <a:rPr sz="1200" spc="-20" dirty="0">
                <a:latin typeface="Times New Roman"/>
                <a:cs typeface="Times New Roman"/>
              </a:rPr>
              <a:t>être </a:t>
            </a:r>
            <a:r>
              <a:rPr sz="1200" spc="-10" dirty="0">
                <a:latin typeface="Times New Roman"/>
                <a:cs typeface="Times New Roman"/>
              </a:rPr>
              <a:t>transmis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email.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consultable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www.</a:t>
            </a:r>
            <a:r>
              <a:rPr sz="1200" spc="-20" dirty="0">
                <a:latin typeface="Times New Roman"/>
                <a:cs typeface="Times New Roman"/>
              </a:rPr>
              <a:t> tradidanses-</a:t>
            </a:r>
            <a:r>
              <a:rPr sz="1200" spc="-10" dirty="0">
                <a:latin typeface="Times New Roman"/>
                <a:cs typeface="Times New Roman"/>
              </a:rPr>
              <a:t>achicourt.fr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0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MEMBRES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2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ADMISSION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MEMBRES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INSCRIPTION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20"/>
              </a:spcBef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accueillir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l’année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nouveaux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membres.</a:t>
            </a:r>
            <a:endParaRPr sz="1200">
              <a:latin typeface="Times New Roman"/>
              <a:cs typeface="Times New Roman"/>
            </a:endParaRPr>
          </a:p>
          <a:p>
            <a:pPr marL="50800" marR="367030">
              <a:lnSpc>
                <a:spcPts val="1380"/>
              </a:lnSpc>
              <a:spcBef>
                <a:spcPts val="775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futur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adhérent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remplir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d’inscription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datée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signée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précisant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l’engagement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spc="-10" dirty="0">
                <a:latin typeface="Times New Roman"/>
                <a:cs typeface="Times New Roman"/>
              </a:rPr>
              <a:t>respecter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intérieur.</a:t>
            </a:r>
            <a:endParaRPr sz="1200">
              <a:latin typeface="Times New Roman"/>
              <a:cs typeface="Times New Roman"/>
            </a:endParaRPr>
          </a:p>
          <a:p>
            <a:pPr marL="50800" marR="829310">
              <a:lnSpc>
                <a:spcPts val="1380"/>
              </a:lnSpc>
              <a:spcBef>
                <a:spcPts val="690"/>
              </a:spcBef>
            </a:pPr>
            <a:r>
              <a:rPr sz="1200" spc="-10" dirty="0">
                <a:latin typeface="Times New Roman"/>
                <a:cs typeface="Times New Roman"/>
              </a:rPr>
              <a:t>L’inscription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reconduite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d’année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année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cotise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n’est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donc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obligé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remplir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nouvelle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d’inscription.</a:t>
            </a:r>
            <a:endParaRPr sz="1200">
              <a:latin typeface="Times New Roman"/>
              <a:cs typeface="Times New Roman"/>
            </a:endParaRPr>
          </a:p>
          <a:p>
            <a:pPr marL="50800" marR="62230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d’honneur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désignés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Conseil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d’Administration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acceptés,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ensuite,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par </a:t>
            </a:r>
            <a:r>
              <a:rPr sz="1200" spc="-10" dirty="0">
                <a:latin typeface="Times New Roman"/>
                <a:cs typeface="Times New Roman"/>
              </a:rPr>
              <a:t>l’Assemblée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Générale.</a:t>
            </a:r>
            <a:endParaRPr sz="1200">
              <a:latin typeface="Times New Roman"/>
              <a:cs typeface="Times New Roman"/>
            </a:endParaRPr>
          </a:p>
          <a:p>
            <a:pPr marL="50800" marR="5270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personnes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subventionnant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l’association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au-</a:t>
            </a:r>
            <a:r>
              <a:rPr sz="1200" dirty="0">
                <a:latin typeface="Times New Roman"/>
                <a:cs typeface="Times New Roman"/>
              </a:rPr>
              <a:t>delà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montant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cotisation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 donateurs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durée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an.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10" dirty="0">
                <a:latin typeface="Times New Roman"/>
                <a:cs typeface="Times New Roman"/>
              </a:rPr>
              <a:t> COTISATION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 marR="55880">
              <a:lnSpc>
                <a:spcPts val="138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adhérents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doivent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s’acquitter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cotisation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annuelle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versée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l'inscription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ou </a:t>
            </a:r>
            <a:r>
              <a:rPr sz="1200" spc="-20" dirty="0">
                <a:latin typeface="Times New Roman"/>
                <a:cs typeface="Times New Roman"/>
              </a:rPr>
              <a:t>ré-</a:t>
            </a:r>
            <a:r>
              <a:rPr sz="1200" spc="-10" dirty="0">
                <a:latin typeface="Times New Roman"/>
                <a:cs typeface="Times New Roman"/>
              </a:rPr>
              <a:t>inscription.</a:t>
            </a:r>
            <a:endParaRPr sz="1200">
              <a:latin typeface="Times New Roman"/>
              <a:cs typeface="Times New Roman"/>
            </a:endParaRPr>
          </a:p>
          <a:p>
            <a:pPr marL="50800" marR="59690">
              <a:lnSpc>
                <a:spcPts val="1380"/>
              </a:lnSpc>
              <a:spcBef>
                <a:spcPts val="815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montant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celle-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fixée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l'Assemblée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Générale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annuelle.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établie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l'année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du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050" baseline="27777" dirty="0">
                <a:latin typeface="Times New Roman"/>
                <a:cs typeface="Times New Roman"/>
              </a:rPr>
              <a:t>er</a:t>
            </a:r>
            <a:r>
              <a:rPr sz="1050" spc="217" baseline="27777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septembre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31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août.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80"/>
              </a:spcBef>
            </a:pPr>
            <a:r>
              <a:rPr sz="1200" dirty="0">
                <a:latin typeface="Times New Roman"/>
                <a:cs typeface="Times New Roman"/>
              </a:rPr>
              <a:t>Elle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s’élève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35€.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760"/>
              </a:spcBef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cotisation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inscriptions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début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d’année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civile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diminuée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moitié.</a:t>
            </a:r>
            <a:endParaRPr sz="1200">
              <a:latin typeface="Times New Roman"/>
              <a:cs typeface="Times New Roman"/>
            </a:endParaRPr>
          </a:p>
          <a:p>
            <a:pPr marL="50800" marR="43180">
              <a:lnSpc>
                <a:spcPts val="1380"/>
              </a:lnSpc>
              <a:spcBef>
                <a:spcPts val="900"/>
              </a:spcBef>
            </a:pPr>
            <a:r>
              <a:rPr sz="1200" dirty="0">
                <a:latin typeface="Times New Roman"/>
                <a:cs typeface="Times New Roman"/>
              </a:rPr>
              <a:t>L'association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accorde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deux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"séances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d'observation"</a:t>
            </a:r>
            <a:r>
              <a:rPr sz="1200" spc="3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nouveaux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venus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avant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rendre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spc="-10" dirty="0">
                <a:latin typeface="Times New Roman"/>
                <a:cs typeface="Times New Roman"/>
              </a:rPr>
              <a:t>cotisation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exigible.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80"/>
              </a:spcBef>
            </a:pP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cotisation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versée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définitivement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acquise.</a:t>
            </a:r>
            <a:endParaRPr sz="1200">
              <a:latin typeface="Times New Roman"/>
              <a:cs typeface="Times New Roman"/>
            </a:endParaRPr>
          </a:p>
          <a:p>
            <a:pPr marL="50800" marR="56515">
              <a:lnSpc>
                <a:spcPts val="1380"/>
              </a:lnSpc>
              <a:spcBef>
                <a:spcPts val="900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d’honneur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paient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cotisation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sauf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s’ils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décident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acquitter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plein </a:t>
            </a:r>
            <a:r>
              <a:rPr sz="1200" spc="-20" dirty="0">
                <a:latin typeface="Times New Roman"/>
                <a:cs typeface="Times New Roman"/>
              </a:rPr>
              <a:t>gré.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108" y="273050"/>
            <a:ext cx="1176020" cy="121665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44780" y="217169"/>
            <a:ext cx="1379220" cy="1328420"/>
          </a:xfrm>
          <a:custGeom>
            <a:avLst/>
            <a:gdLst/>
            <a:ahLst/>
            <a:cxnLst/>
            <a:rect l="l" t="t" r="r" b="b"/>
            <a:pathLst>
              <a:path w="1379220" h="1328420">
                <a:moveTo>
                  <a:pt x="1379220" y="0"/>
                </a:moveTo>
                <a:lnTo>
                  <a:pt x="1374140" y="0"/>
                </a:lnTo>
                <a:lnTo>
                  <a:pt x="1374140" y="5080"/>
                </a:lnTo>
                <a:lnTo>
                  <a:pt x="1374140" y="1323340"/>
                </a:lnTo>
                <a:lnTo>
                  <a:pt x="5080" y="1323340"/>
                </a:lnTo>
                <a:lnTo>
                  <a:pt x="5080" y="5080"/>
                </a:lnTo>
                <a:lnTo>
                  <a:pt x="1374140" y="5080"/>
                </a:lnTo>
                <a:lnTo>
                  <a:pt x="1374140" y="0"/>
                </a:lnTo>
                <a:lnTo>
                  <a:pt x="0" y="0"/>
                </a:lnTo>
                <a:lnTo>
                  <a:pt x="0" y="5080"/>
                </a:lnTo>
                <a:lnTo>
                  <a:pt x="0" y="1323340"/>
                </a:lnTo>
                <a:lnTo>
                  <a:pt x="0" y="1328420"/>
                </a:lnTo>
                <a:lnTo>
                  <a:pt x="1379220" y="1328420"/>
                </a:lnTo>
                <a:lnTo>
                  <a:pt x="1379220" y="1323352"/>
                </a:lnTo>
                <a:lnTo>
                  <a:pt x="1379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555" y="765694"/>
            <a:ext cx="6116955" cy="9071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3: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EXCLUSION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L'exclusion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automatique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défaut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paiement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cotisation.</a:t>
            </a:r>
            <a:endParaRPr sz="1200">
              <a:latin typeface="Times New Roman"/>
              <a:cs typeface="Times New Roman"/>
            </a:endParaRPr>
          </a:p>
          <a:p>
            <a:pPr marL="50800" marR="17780">
              <a:lnSpc>
                <a:spcPts val="1380"/>
              </a:lnSpc>
              <a:spcBef>
                <a:spcPts val="770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10" dirty="0">
                <a:latin typeface="Times New Roman"/>
                <a:cs typeface="Times New Roman"/>
              </a:rPr>
              <a:t> conseil</a:t>
            </a:r>
            <a:r>
              <a:rPr sz="1200" spc="-20" dirty="0">
                <a:latin typeface="Times New Roman"/>
                <a:cs typeface="Times New Roman"/>
              </a:rPr>
              <a:t> d’administration </a:t>
            </a:r>
            <a:r>
              <a:rPr sz="1200" spc="-10" dirty="0">
                <a:latin typeface="Times New Roman"/>
                <a:cs typeface="Times New Roman"/>
              </a:rPr>
              <a:t>peuvent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exclure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adhérent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manquement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statuts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intérieur.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ADMINISTRATION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134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CONSEIL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D’ADMINISTRATION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40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d’administration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compose 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38430" indent="-87630">
              <a:lnSpc>
                <a:spcPct val="100000"/>
              </a:lnSpc>
              <a:spcBef>
                <a:spcPts val="1340"/>
              </a:spcBef>
              <a:buChar char="-"/>
              <a:tabLst>
                <a:tab pos="138430" algn="l"/>
              </a:tabLst>
            </a:pPr>
            <a:r>
              <a:rPr sz="1200" dirty="0">
                <a:latin typeface="Times New Roman"/>
                <a:cs typeface="Times New Roman"/>
              </a:rPr>
              <a:t>d'un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bureau,</a:t>
            </a:r>
            <a:endParaRPr sz="1200">
              <a:latin typeface="Times New Roman"/>
              <a:cs typeface="Times New Roman"/>
            </a:endParaRPr>
          </a:p>
          <a:p>
            <a:pPr marL="138430" indent="-87630">
              <a:lnSpc>
                <a:spcPct val="100000"/>
              </a:lnSpc>
              <a:spcBef>
                <a:spcPts val="1340"/>
              </a:spcBef>
              <a:buChar char="-"/>
              <a:tabLst>
                <a:tab pos="138430" algn="l"/>
              </a:tabLst>
            </a:pPr>
            <a:r>
              <a:rPr sz="1200" dirty="0">
                <a:latin typeface="Times New Roman"/>
                <a:cs typeface="Times New Roman"/>
              </a:rPr>
              <a:t>d'un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comité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technique,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  <a:buFont typeface="Times New Roman"/>
              <a:buChar char="-"/>
            </a:pPr>
            <a:endParaRPr sz="1200">
              <a:latin typeface="Times New Roman"/>
              <a:cs typeface="Times New Roman"/>
            </a:endParaRPr>
          </a:p>
          <a:p>
            <a:pPr marL="50800" marR="19748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nombre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administrateurs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n'est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figé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évoluer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fonction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besoins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 d'administration.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26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BUREAU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415"/>
              </a:lnSpc>
              <a:spcBef>
                <a:spcPts val="1295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d’administration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choisit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parmi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bureau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composé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88010" lvl="1" indent="-87630">
              <a:lnSpc>
                <a:spcPts val="1385"/>
              </a:lnSpc>
              <a:buChar char="-"/>
              <a:tabLst>
                <a:tab pos="58801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président(e)</a:t>
            </a:r>
            <a:endParaRPr sz="1200">
              <a:latin typeface="Times New Roman"/>
              <a:cs typeface="Times New Roman"/>
            </a:endParaRPr>
          </a:p>
          <a:p>
            <a:pPr marL="588010" lvl="1" indent="-87630">
              <a:lnSpc>
                <a:spcPts val="1380"/>
              </a:lnSpc>
              <a:buChar char="-"/>
              <a:tabLst>
                <a:tab pos="58801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secrétaire</a:t>
            </a:r>
            <a:endParaRPr sz="1200">
              <a:latin typeface="Times New Roman"/>
              <a:cs typeface="Times New Roman"/>
            </a:endParaRPr>
          </a:p>
          <a:p>
            <a:pPr marL="557530" lvl="1" indent="-87630">
              <a:lnSpc>
                <a:spcPts val="1380"/>
              </a:lnSpc>
              <a:buChar char="-"/>
              <a:tabLst>
                <a:tab pos="55753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Trésorier(e)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fonction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compétences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besoins,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bureau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élargi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95630" lvl="1" indent="-87630">
              <a:lnSpc>
                <a:spcPts val="1380"/>
              </a:lnSpc>
              <a:buChar char="-"/>
              <a:tabLst>
                <a:tab pos="59563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président(e)</a:t>
            </a:r>
            <a:endParaRPr sz="1200">
              <a:latin typeface="Times New Roman"/>
              <a:cs typeface="Times New Roman"/>
            </a:endParaRPr>
          </a:p>
          <a:p>
            <a:pPr marL="588010" lvl="1" indent="-87630">
              <a:lnSpc>
                <a:spcPts val="1390"/>
              </a:lnSpc>
              <a:buChar char="-"/>
              <a:tabLst>
                <a:tab pos="58801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plusieurs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secrétaire(s)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adjoint(es)</a:t>
            </a:r>
            <a:endParaRPr sz="1200">
              <a:latin typeface="Times New Roman"/>
              <a:cs typeface="Times New Roman"/>
            </a:endParaRPr>
          </a:p>
          <a:p>
            <a:pPr marL="557530" lvl="1" indent="-87630">
              <a:lnSpc>
                <a:spcPts val="1420"/>
              </a:lnSpc>
              <a:buChar char="-"/>
              <a:tabLst>
                <a:tab pos="557530" algn="l"/>
              </a:tabLst>
            </a:pPr>
            <a:r>
              <a:rPr sz="1200" spc="-10" dirty="0">
                <a:latin typeface="Times New Roman"/>
                <a:cs typeface="Times New Roman"/>
              </a:rPr>
              <a:t>d’un(e)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Trésorier(e)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adjointe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 marR="3556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Seul(e)s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trésorier(e)s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président(e) 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accès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compte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bancaire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l’association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spc="-10" dirty="0">
                <a:latin typeface="Times New Roman"/>
                <a:cs typeface="Times New Roman"/>
              </a:rPr>
              <a:t>signature.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24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COMITE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TECHNIQUE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 marR="2984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comité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technique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regroupe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actifs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chargés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l’apprentissage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chorégraphies,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du </a:t>
            </a:r>
            <a:r>
              <a:rPr sz="1200" dirty="0">
                <a:latin typeface="Times New Roman"/>
                <a:cs typeface="Times New Roman"/>
              </a:rPr>
              <a:t>choix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étudier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programme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prestations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extérieures.</a:t>
            </a:r>
            <a:endParaRPr sz="1200">
              <a:latin typeface="Times New Roman"/>
              <a:cs typeface="Times New Roman"/>
            </a:endParaRPr>
          </a:p>
          <a:p>
            <a:pPr marL="50800" marR="26034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animateur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souverain</a:t>
            </a:r>
            <a:r>
              <a:rPr sz="1200" b="1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traduction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chorégraphique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pédagogique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dans </a:t>
            </a:r>
            <a:r>
              <a:rPr sz="1200" spc="-10" dirty="0">
                <a:latin typeface="Times New Roman"/>
                <a:cs typeface="Times New Roman"/>
              </a:rPr>
              <a:t>l'interprétation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qu'il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anime.</a:t>
            </a:r>
            <a:endParaRPr sz="1200">
              <a:latin typeface="Times New Roman"/>
              <a:cs typeface="Times New Roman"/>
            </a:endParaRPr>
          </a:p>
          <a:p>
            <a:pPr marL="50800" marR="3390265">
              <a:lnSpc>
                <a:spcPts val="2760"/>
              </a:lnSpc>
              <a:spcBef>
                <a:spcPts val="29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FONCTIONNEMENT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COURS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DANSES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1200">
              <a:latin typeface="Times New Roman"/>
              <a:cs typeface="Times New Roman"/>
            </a:endParaRPr>
          </a:p>
          <a:p>
            <a:pPr marL="50800" marR="359410">
              <a:lnSpc>
                <a:spcPts val="138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TRADIDANSES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issues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essentiellement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folklore flamand.</a:t>
            </a:r>
            <a:endParaRPr sz="1200">
              <a:latin typeface="Times New Roman"/>
              <a:cs typeface="Times New Roman"/>
            </a:endParaRPr>
          </a:p>
          <a:p>
            <a:pPr marL="50800" marR="7175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050" baseline="27777" dirty="0">
                <a:latin typeface="Times New Roman"/>
                <a:cs typeface="Times New Roman"/>
              </a:rPr>
              <a:t>er</a:t>
            </a:r>
            <a:r>
              <a:rPr sz="1050" spc="187" baseline="27777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septembre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31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août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sauf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vacances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scolaires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certains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jours fériés,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8" y="771574"/>
            <a:ext cx="6152515" cy="892238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117475" indent="87630">
              <a:lnSpc>
                <a:spcPts val="1380"/>
              </a:lnSpc>
              <a:spcBef>
                <a:spcPts val="195"/>
              </a:spcBef>
              <a:buChar char="-"/>
              <a:tabLst>
                <a:tab pos="100330" algn="l"/>
              </a:tabLst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mardi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00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21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00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;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2ème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heure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utilisée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répétitions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spc="-10" dirty="0">
                <a:latin typeface="Times New Roman"/>
                <a:cs typeface="Times New Roman"/>
              </a:rPr>
              <a:t>futures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prestations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raisons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administratives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(réunion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exemple).,</a:t>
            </a:r>
            <a:endParaRPr sz="1200">
              <a:latin typeface="Times New Roman"/>
              <a:cs typeface="Times New Roman"/>
            </a:endParaRPr>
          </a:p>
          <a:p>
            <a:pPr marL="138430" indent="-125730">
              <a:lnSpc>
                <a:spcPts val="1315"/>
              </a:lnSpc>
              <a:buChar char="-"/>
              <a:tabLst>
                <a:tab pos="138430" algn="l"/>
              </a:tabLst>
            </a:pP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salle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Gustave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DESAILLY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Achicourt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(sauf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information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contraire</a:t>
            </a:r>
            <a:r>
              <a:rPr sz="1200" spc="-25" dirty="0">
                <a:latin typeface="Times New Roman"/>
                <a:cs typeface="Times New Roman"/>
              </a:rPr>
              <a:t> ),</a:t>
            </a:r>
            <a:endParaRPr sz="1200">
              <a:latin typeface="Times New Roman"/>
              <a:cs typeface="Times New Roman"/>
            </a:endParaRPr>
          </a:p>
          <a:p>
            <a:pPr marL="12700" marR="107950">
              <a:lnSpc>
                <a:spcPts val="1380"/>
              </a:lnSpc>
              <a:spcBef>
                <a:spcPts val="755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savoir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l'effectif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disponibilité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salle,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séances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peuvent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avoir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spc="-10" dirty="0">
                <a:latin typeface="Times New Roman"/>
                <a:cs typeface="Times New Roman"/>
              </a:rPr>
              <a:t>vacances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scolaires,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elles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seront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dédiées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approfondissements.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200" dirty="0">
                <a:latin typeface="Times New Roman"/>
                <a:cs typeface="Times New Roman"/>
              </a:rPr>
              <a:t>Ces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animés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actifs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bénévoles.</a:t>
            </a:r>
            <a:endParaRPr sz="1200">
              <a:latin typeface="Times New Roman"/>
              <a:cs typeface="Times New Roman"/>
            </a:endParaRPr>
          </a:p>
          <a:p>
            <a:pPr marL="12700" marR="277495">
              <a:lnSpc>
                <a:spcPts val="1380"/>
              </a:lnSpc>
              <a:spcBef>
                <a:spcPts val="775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danseurs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doivent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conformer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intérieur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municipale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disposition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toute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souhaitant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consulter,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demande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transmis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email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250190">
              <a:lnSpc>
                <a:spcPts val="1380"/>
              </a:lnSpc>
              <a:spcBef>
                <a:spcPts val="920"/>
              </a:spcBef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formellement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interdit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filmer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excepté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animateurs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organisme</a:t>
            </a:r>
            <a:r>
              <a:rPr sz="1200" spc="-25" dirty="0">
                <a:latin typeface="Times New Roman"/>
                <a:cs typeface="Times New Roman"/>
              </a:rPr>
              <a:t> de </a:t>
            </a:r>
            <a:r>
              <a:rPr sz="1200" spc="-10" dirty="0">
                <a:latin typeface="Times New Roman"/>
                <a:cs typeface="Times New Roman"/>
              </a:rPr>
              <a:t>presse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accord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avec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8: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PRESTATIONS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7790">
              <a:lnSpc>
                <a:spcPts val="138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Afin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d’agrémenter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prestations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peuvent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avoir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nombre suffisant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danseurs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participent.</a:t>
            </a:r>
            <a:endParaRPr sz="1200">
              <a:latin typeface="Times New Roman"/>
              <a:cs typeface="Times New Roman"/>
            </a:endParaRPr>
          </a:p>
          <a:p>
            <a:pPr marL="12700" marR="10858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certains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Tradidanses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prétendre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rémunérée.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tarif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fixé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fonction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frais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engagés.</a:t>
            </a:r>
            <a:endParaRPr sz="1200">
              <a:latin typeface="Times New Roman"/>
              <a:cs typeface="Times New Roman"/>
            </a:endParaRPr>
          </a:p>
          <a:p>
            <a:pPr marL="12700" marR="134620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danseurs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bénévolement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prestations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exemple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forum,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démonstrations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lieux </a:t>
            </a:r>
            <a:r>
              <a:rPr sz="1200" dirty="0">
                <a:latin typeface="Times New Roman"/>
                <a:cs typeface="Times New Roman"/>
              </a:rPr>
              <a:t>publics,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spectacles,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fête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municipale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….)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demandé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danseurs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désirant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participer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d'une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 engagement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(sauf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obligations </a:t>
            </a:r>
            <a:r>
              <a:rPr sz="1200" dirty="0">
                <a:latin typeface="Times New Roman"/>
                <a:cs typeface="Times New Roman"/>
              </a:rPr>
              <a:t>familiales,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professionnelles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maladies),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d’être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présents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répétitions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(surtout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générale)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d'autre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engagement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respecter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scrupuleusement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l'horaire,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(s)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costume(s).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costume,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appartenant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l’association,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prêté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participant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référer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l’article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16,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ci- </a:t>
            </a:r>
            <a:r>
              <a:rPr sz="1200" spc="-10" dirty="0">
                <a:latin typeface="Times New Roman"/>
                <a:cs typeface="Times New Roman"/>
              </a:rPr>
              <a:t>dessous).</a:t>
            </a:r>
            <a:endParaRPr sz="1200">
              <a:latin typeface="Times New Roman"/>
              <a:cs typeface="Times New Roman"/>
            </a:endParaRPr>
          </a:p>
          <a:p>
            <a:pPr marL="12700" marR="889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Seules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chaussures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fournies,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veillera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chausser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souliers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ou </a:t>
            </a:r>
            <a:r>
              <a:rPr sz="1200" spc="-10" dirty="0">
                <a:latin typeface="Times New Roman"/>
                <a:cs typeface="Times New Roman"/>
              </a:rPr>
              <a:t>bottines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couleur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noire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semelles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antidérapantes.</a:t>
            </a:r>
            <a:endParaRPr sz="1200">
              <a:latin typeface="Times New Roman"/>
              <a:cs typeface="Times New Roman"/>
            </a:endParaRPr>
          </a:p>
          <a:p>
            <a:pPr marL="12700" marR="7620" algn="just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décision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conseil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d'administration,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indemnités kilométriques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peuvent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octroyées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pour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prestations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ayant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plus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kilomètres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d'Achicourt.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Celles-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seront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calculées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spc="-10" dirty="0">
                <a:latin typeface="Times New Roman"/>
                <a:cs typeface="Times New Roman"/>
              </a:rPr>
              <a:t>barême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fiscal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sachant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covoiturage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priviligié.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9: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STAGES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sz="1200" spc="-2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organise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stages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gratuits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ouverts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299720">
              <a:lnSpc>
                <a:spcPts val="1380"/>
              </a:lnSpc>
              <a:spcBef>
                <a:spcPts val="110"/>
              </a:spcBef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général,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année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formateurs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extérieurs</a:t>
            </a:r>
            <a:r>
              <a:rPr sz="1200" spc="-20" dirty="0">
                <a:latin typeface="Times New Roman"/>
                <a:cs typeface="Times New Roman"/>
              </a:rPr>
              <a:t> interviennent,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l’année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suivante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25" dirty="0">
                <a:latin typeface="Times New Roman"/>
                <a:cs typeface="Times New Roman"/>
              </a:rPr>
              <a:t> des </a:t>
            </a:r>
            <a:r>
              <a:rPr sz="1200" spc="-10" dirty="0">
                <a:latin typeface="Times New Roman"/>
                <a:cs typeface="Times New Roman"/>
              </a:rPr>
              <a:t>animateurs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comité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technique.</a:t>
            </a:r>
            <a:endParaRPr sz="1200">
              <a:latin typeface="Times New Roman"/>
              <a:cs typeface="Times New Roman"/>
            </a:endParaRPr>
          </a:p>
          <a:p>
            <a:pPr marL="12700" marR="20256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Elle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aussi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formations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extérieur,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maximum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danseurs,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ceux-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s’engagent </a:t>
            </a:r>
            <a:r>
              <a:rPr sz="1200" dirty="0">
                <a:latin typeface="Times New Roman"/>
                <a:cs typeface="Times New Roman"/>
              </a:rPr>
              <a:t>alors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transmettre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groupe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apprises.</a:t>
            </a:r>
            <a:endParaRPr sz="1200">
              <a:latin typeface="Times New Roman"/>
              <a:cs typeface="Times New Roman"/>
            </a:endParaRPr>
          </a:p>
          <a:p>
            <a:pPr marL="12700" marR="237490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déplacement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charge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mêmes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conditions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l’article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du </a:t>
            </a:r>
            <a:r>
              <a:rPr sz="1200" spc="-10" dirty="0">
                <a:latin typeface="Times New Roman"/>
                <a:cs typeface="Times New Roman"/>
              </a:rPr>
              <a:t>présent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254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SORTIES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56235">
              <a:lnSpc>
                <a:spcPts val="1380"/>
              </a:lnSpc>
              <a:spcBef>
                <a:spcPts val="5"/>
              </a:spcBef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organise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sorties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accompagnants.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 d’Administration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décider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tarifs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préférentiels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frais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déplacement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charge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8" y="765694"/>
            <a:ext cx="6061710" cy="8754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11:</a:t>
            </a:r>
            <a:r>
              <a:rPr sz="1200" b="1" spc="2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MOMENTS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CONVIVIAUX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715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moments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conviviaux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l'occasion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d'échanger,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discuter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mieux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connaître. Tradidanses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propose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ceux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souhaitent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fêter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anniversaire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autre.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festif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 </a:t>
            </a:r>
            <a:r>
              <a:rPr sz="1200" spc="-10" dirty="0">
                <a:latin typeface="Times New Roman"/>
                <a:cs typeface="Times New Roman"/>
              </a:rPr>
              <a:t>déroule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séance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calendrier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proposé.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fêtards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amèneront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restauration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boissons.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GENERALITES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470534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référents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nommés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auprès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desquels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vous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pouvez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vous </a:t>
            </a:r>
            <a:r>
              <a:rPr sz="1200" spc="-10" dirty="0">
                <a:latin typeface="Times New Roman"/>
                <a:cs typeface="Times New Roman"/>
              </a:rPr>
              <a:t>rapprocher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besoin.</a:t>
            </a:r>
            <a:endParaRPr sz="1200">
              <a:latin typeface="Times New Roman"/>
              <a:cs typeface="Times New Roman"/>
            </a:endParaRPr>
          </a:p>
          <a:p>
            <a:pPr marL="12700" marR="3111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souci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d’organisation,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pourra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demandé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bénévole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personnes </a:t>
            </a:r>
            <a:r>
              <a:rPr sz="1200" spc="-20" dirty="0">
                <a:latin typeface="Times New Roman"/>
                <a:cs typeface="Times New Roman"/>
              </a:rPr>
              <a:t>accompagnantes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pendant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certaines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activités.</a:t>
            </a:r>
            <a:endParaRPr sz="1200">
              <a:latin typeface="Times New Roman"/>
              <a:cs typeface="Times New Roman"/>
            </a:endParaRPr>
          </a:p>
          <a:p>
            <a:pPr marL="12700" marR="2659380">
              <a:lnSpc>
                <a:spcPts val="2760"/>
              </a:lnSpc>
              <a:spcBef>
                <a:spcPts val="29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III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ASSURANCES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RESPONSABILITÉS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13: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ASSURANCE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souscrit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assurance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</a:t>
            </a:r>
            <a:r>
              <a:rPr sz="1200" spc="-20" dirty="0">
                <a:latin typeface="Times New Roman"/>
                <a:cs typeface="Times New Roman"/>
              </a:rPr>
              <a:t> responsabilité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civile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associative </a:t>
            </a:r>
            <a:r>
              <a:rPr sz="1200" spc="-25" dirty="0">
                <a:latin typeface="Times New Roman"/>
                <a:cs typeface="Times New Roman"/>
              </a:rPr>
              <a:t>».</a:t>
            </a:r>
            <a:endParaRPr sz="1200">
              <a:latin typeface="Times New Roman"/>
              <a:cs typeface="Times New Roman"/>
            </a:endParaRPr>
          </a:p>
          <a:p>
            <a:pPr marL="12700" marR="125095">
              <a:lnSpc>
                <a:spcPts val="138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titre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16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juillet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1984,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1901,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aucune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obligation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contracter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assurance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individuelle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accident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».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qu’aucune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indemnité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salaire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ni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frais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lunettes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charge.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14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;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VOL-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PERTE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DÉGRADATION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5433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Pendant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surveillance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effets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personnels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ses </a:t>
            </a:r>
            <a:r>
              <a:rPr sz="1200" spc="-10" dirty="0">
                <a:latin typeface="Times New Roman"/>
                <a:cs typeface="Times New Roman"/>
              </a:rPr>
              <a:t>membres.</a:t>
            </a:r>
            <a:endParaRPr sz="1200">
              <a:latin typeface="Times New Roman"/>
              <a:cs typeface="Times New Roman"/>
            </a:endParaRPr>
          </a:p>
          <a:p>
            <a:pPr marL="12700" marR="27940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Elle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tenue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responsable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préjudices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matériels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subis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pertes,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vols </a:t>
            </a:r>
            <a:r>
              <a:rPr sz="1200" dirty="0">
                <a:latin typeface="Times New Roman"/>
                <a:cs typeface="Times New Roman"/>
              </a:rPr>
              <a:t>d’effets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personnels,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bijoux,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portables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etc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….)</a:t>
            </a:r>
            <a:endParaRPr sz="1200">
              <a:latin typeface="Times New Roman"/>
              <a:cs typeface="Times New Roman"/>
            </a:endParaRPr>
          </a:p>
          <a:p>
            <a:pPr marL="12700" marR="1905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dégradation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volontaire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commise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biens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immobiliers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ainsi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qu’au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matériel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différents </a:t>
            </a:r>
            <a:r>
              <a:rPr sz="1200" dirty="0">
                <a:latin typeface="Times New Roman"/>
                <a:cs typeface="Times New Roman"/>
              </a:rPr>
              <a:t>objets,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frais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remise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seront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charge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cause.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ACCIDENT-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URGENCE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MÉDICALE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80"/>
              </a:lnSpc>
            </a:pPr>
            <a:r>
              <a:rPr sz="1200" spc="-20" dirty="0">
                <a:latin typeface="Times New Roman"/>
                <a:cs typeface="Times New Roman"/>
              </a:rPr>
              <a:t>L’association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pourrait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tenue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responsable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d’accident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survenu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médical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en </a:t>
            </a:r>
            <a:r>
              <a:rPr sz="1200" spc="-10" dirty="0">
                <a:latin typeface="Times New Roman"/>
                <a:cs typeface="Times New Roman"/>
              </a:rPr>
              <a:t>connaissance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d’antécédent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portant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atteinte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condition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physique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67105">
              <a:lnSpc>
                <a:spcPts val="1380"/>
              </a:lnSpc>
            </a:pPr>
            <a:r>
              <a:rPr sz="1200" spc="-2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responsable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accidents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éventuels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causés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membres.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donc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souscrire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assurance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responsabilité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civile.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accepte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autorise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l’association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opérationnels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demander l’intervention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services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compétents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(notamment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SAMU,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pompiers,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médecin) </a:t>
            </a:r>
            <a:r>
              <a:rPr sz="1200" spc="-5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1714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Ils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chargeront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prévenir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personne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confiance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coordonnées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3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précisées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spc="-10" dirty="0">
                <a:latin typeface="Times New Roman"/>
                <a:cs typeface="Times New Roman"/>
              </a:rPr>
              <a:t>fiche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d’inscription.</a:t>
            </a:r>
            <a:endParaRPr sz="1200">
              <a:latin typeface="Times New Roman"/>
              <a:cs typeface="Times New Roman"/>
            </a:endParaRPr>
          </a:p>
          <a:p>
            <a:pPr marL="12700" marR="1333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 covoiturage,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responsabilité civile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chacun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passagers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 engagée.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aucun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cas, </a:t>
            </a:r>
            <a:r>
              <a:rPr sz="1200" spc="-10" dirty="0">
                <a:latin typeface="Times New Roman"/>
                <a:cs typeface="Times New Roman"/>
              </a:rPr>
              <a:t>l’assurance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sollicitée.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blessure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incident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mineur,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d’une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trousse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premiers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secours.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8" y="765694"/>
            <a:ext cx="6151880" cy="901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2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EVENEMENT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EXCEPTIONNEL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143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fermeture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due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évènements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exceptionnels,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aucun</a:t>
            </a:r>
            <a:r>
              <a:rPr sz="1200" spc="204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remboursement</a:t>
            </a:r>
            <a:r>
              <a:rPr sz="1200" spc="210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ou </a:t>
            </a:r>
            <a:r>
              <a:rPr sz="1200" spc="-20" dirty="0">
                <a:latin typeface="Times New Roman"/>
                <a:cs typeface="Times New Roman"/>
              </a:rPr>
              <a:t>dédommagement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pourra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exigé.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IV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LES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BIENS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MATÉRIELS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17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MUSIQUES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–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VIDÉOS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MATERIEL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70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L’association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possède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originaux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musiques,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techniques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vidéos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danses </a:t>
            </a:r>
            <a:r>
              <a:rPr sz="1200" spc="-20" dirty="0">
                <a:latin typeface="Times New Roman"/>
                <a:cs typeface="Times New Roman"/>
              </a:rPr>
              <a:t>qu’elle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propose.</a:t>
            </a:r>
            <a:endParaRPr sz="1200">
              <a:latin typeface="Times New Roman"/>
              <a:cs typeface="Times New Roman"/>
            </a:endParaRPr>
          </a:p>
          <a:p>
            <a:pPr marL="12700" marR="10795" algn="just">
              <a:lnSpc>
                <a:spcPts val="138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Elle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confie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ses</a:t>
            </a:r>
            <a:r>
              <a:rPr sz="1200" b="1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animateurs</a:t>
            </a:r>
            <a:r>
              <a:rPr sz="1200" b="1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des</a:t>
            </a:r>
            <a:r>
              <a:rPr sz="1200" b="1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copies</a:t>
            </a:r>
            <a:r>
              <a:rPr sz="1200" b="1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qui</a:t>
            </a:r>
            <a:r>
              <a:rPr sz="1200" b="1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servent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base</a:t>
            </a:r>
            <a:r>
              <a:rPr sz="1200" b="1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travail</a:t>
            </a:r>
            <a:r>
              <a:rPr sz="1200" b="1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et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peuvent</a:t>
            </a:r>
            <a:r>
              <a:rPr sz="1200" b="1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être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dupliquées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</a:t>
            </a:r>
            <a:r>
              <a:rPr sz="12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l’état.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«</a:t>
            </a:r>
            <a:r>
              <a:rPr sz="1200" b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Tradidanses »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saurait</a:t>
            </a:r>
            <a:r>
              <a:rPr sz="1200" b="1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</a:t>
            </a:r>
            <a:r>
              <a:rPr sz="1200" b="1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aucun</a:t>
            </a:r>
            <a:r>
              <a:rPr sz="12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</a:t>
            </a:r>
            <a:r>
              <a:rPr sz="1200" b="1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être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tenue</a:t>
            </a:r>
            <a:r>
              <a:rPr sz="12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pour</a:t>
            </a:r>
            <a:r>
              <a:rPr sz="1200" b="1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responsable</a:t>
            </a:r>
            <a:r>
              <a:rPr sz="1200" b="1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l’usage</a:t>
            </a:r>
            <a:r>
              <a:rPr sz="12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qui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pourrait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être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fait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l’extérieur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l’association</a:t>
            </a:r>
            <a:r>
              <a:rPr sz="12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(contrôle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SACEM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ou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autre).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50"/>
              </a:spcBef>
            </a:pP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acquit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matériel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nécessaire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sonoriser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filmer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  <a:spcBef>
                <a:spcPts val="770"/>
              </a:spcBef>
            </a:pPr>
            <a:r>
              <a:rPr sz="1200" dirty="0">
                <a:latin typeface="Times New Roman"/>
                <a:cs typeface="Times New Roman"/>
              </a:rPr>
              <a:t>Les frais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engagés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10" dirty="0">
                <a:latin typeface="Times New Roman"/>
                <a:cs typeface="Times New Roman"/>
              </a:rPr>
              <a:t>fonctionnement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10" dirty="0">
                <a:latin typeface="Times New Roman"/>
                <a:cs typeface="Times New Roman"/>
              </a:rPr>
              <a:t>l'association</a:t>
            </a:r>
            <a:r>
              <a:rPr sz="1200" dirty="0">
                <a:latin typeface="Times New Roman"/>
                <a:cs typeface="Times New Roman"/>
              </a:rPr>
              <a:t> seront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remboursés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 achat de CD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DVD, </a:t>
            </a:r>
            <a:r>
              <a:rPr sz="1200" dirty="0">
                <a:latin typeface="Times New Roman"/>
                <a:cs typeface="Times New Roman"/>
              </a:rPr>
              <a:t>petit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matériel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nécessaire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fonctionnement...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présentation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pièce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justificative.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10" dirty="0">
                <a:latin typeface="Times New Roman"/>
                <a:cs typeface="Times New Roman"/>
              </a:rPr>
              <a:t> COSTUMES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26160" algn="just">
              <a:lnSpc>
                <a:spcPts val="1380"/>
              </a:lnSpc>
            </a:pP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dirty="0">
                <a:latin typeface="Times New Roman"/>
                <a:cs typeface="Times New Roman"/>
              </a:rPr>
              <a:t> a acheté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confectionner</a:t>
            </a:r>
            <a:r>
              <a:rPr sz="1200" dirty="0">
                <a:latin typeface="Times New Roman"/>
                <a:cs typeface="Times New Roman"/>
              </a:rPr>
              <a:t> des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costumes,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accessoires</a:t>
            </a:r>
            <a:r>
              <a:rPr sz="1200" dirty="0">
                <a:latin typeface="Times New Roman"/>
                <a:cs typeface="Times New Roman"/>
              </a:rPr>
              <a:t> qui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spc="-10" dirty="0">
                <a:latin typeface="Times New Roman"/>
                <a:cs typeface="Times New Roman"/>
              </a:rPr>
              <a:t>propriété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</a:t>
            </a:r>
            <a:endParaRPr sz="1200">
              <a:latin typeface="Times New Roman"/>
              <a:cs typeface="Times New Roman"/>
            </a:endParaRPr>
          </a:p>
          <a:p>
            <a:pPr marL="12700" marR="1778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Ils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prêtés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danseurs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cotisation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l’année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ayant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versé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caution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d’un </a:t>
            </a:r>
            <a:r>
              <a:rPr sz="1200" dirty="0">
                <a:latin typeface="Times New Roman"/>
                <a:cs typeface="Times New Roman"/>
              </a:rPr>
              <a:t>montant,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fixé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conseil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d’administration,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s’élèvant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200€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chèque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l’ordre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 somme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identique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costumes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hommes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costumes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femmes).</a:t>
            </a:r>
            <a:endParaRPr sz="1200">
              <a:latin typeface="Times New Roman"/>
              <a:cs typeface="Times New Roman"/>
            </a:endParaRPr>
          </a:p>
          <a:p>
            <a:pPr marL="12700" marR="18415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costumes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responsabilité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personne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ayant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reçus.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devront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toujours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être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état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irréprochable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propreté.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290"/>
              </a:lnSpc>
            </a:pPr>
            <a:r>
              <a:rPr sz="1200" dirty="0">
                <a:latin typeface="Times New Roman"/>
                <a:cs typeface="Times New Roman"/>
              </a:rPr>
              <a:t>Ils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seront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assortis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d’une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contrôle.</a:t>
            </a:r>
            <a:endParaRPr sz="1200">
              <a:latin typeface="Times New Roman"/>
              <a:cs typeface="Times New Roman"/>
            </a:endParaRPr>
          </a:p>
          <a:p>
            <a:pPr marL="12700" marR="11430" algn="just">
              <a:lnSpc>
                <a:spcPts val="1380"/>
              </a:lnSpc>
              <a:spcBef>
                <a:spcPts val="95"/>
              </a:spcBef>
            </a:pP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dégradation,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perte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vol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costume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doit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4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déclaré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45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45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 d’administration.</a:t>
            </a:r>
            <a:endParaRPr sz="1200">
              <a:latin typeface="Times New Roman"/>
              <a:cs typeface="Times New Roman"/>
            </a:endParaRPr>
          </a:p>
          <a:p>
            <a:pPr marL="12700" marR="10287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réparation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frais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l’emprunteur,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contraire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chèque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caution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débité.</a:t>
            </a:r>
            <a:r>
              <a:rPr sz="1200" spc="5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adhérents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n'ayant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versé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caution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obtenir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costume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pourront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participer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aux </a:t>
            </a:r>
            <a:r>
              <a:rPr sz="1200" spc="-10" dirty="0">
                <a:latin typeface="Times New Roman"/>
                <a:cs typeface="Times New Roman"/>
              </a:rPr>
              <a:t>représentations.</a:t>
            </a:r>
            <a:endParaRPr sz="1200">
              <a:latin typeface="Times New Roman"/>
              <a:cs typeface="Times New Roman"/>
            </a:endParaRPr>
          </a:p>
          <a:p>
            <a:pPr marL="12700" marR="10858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personnes,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quittant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l'association,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auront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délai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maximum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deux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semaines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restituer</a:t>
            </a:r>
            <a:r>
              <a:rPr sz="1200" spc="-20" dirty="0">
                <a:latin typeface="Times New Roman"/>
                <a:cs typeface="Times New Roman"/>
              </a:rPr>
              <a:t> leur </a:t>
            </a:r>
            <a:r>
              <a:rPr sz="1200" spc="-10" dirty="0">
                <a:latin typeface="Times New Roman"/>
                <a:cs typeface="Times New Roman"/>
              </a:rPr>
              <a:t>costume.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chèque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restitué.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TITRE</a:t>
            </a:r>
            <a:r>
              <a:rPr sz="12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200" b="1" u="sng" spc="2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COMMUNICATION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NOM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ET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LOGO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L’ASSOCIATION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033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Seuls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d’Administration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peuvent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s’exprimer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représenter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 </a:t>
            </a:r>
            <a:r>
              <a:rPr sz="1200" dirty="0">
                <a:latin typeface="Times New Roman"/>
                <a:cs typeface="Times New Roman"/>
              </a:rPr>
              <a:t>Toutes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utilisations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complètes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partielles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nom,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logo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l’image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 doivent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soumises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validation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d’Administration.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SITE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INTERNET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25"/>
              </a:lnSpc>
              <a:spcBef>
                <a:spcPts val="1295"/>
              </a:spcBef>
            </a:pP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25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web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générale,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ainsi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éléments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composants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tels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textes,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51270" y="375285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99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8658" y="771574"/>
            <a:ext cx="6143625" cy="88036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36830">
              <a:lnSpc>
                <a:spcPts val="1380"/>
              </a:lnSpc>
              <a:spcBef>
                <a:spcPts val="195"/>
              </a:spcBef>
              <a:tabLst>
                <a:tab pos="5116830" algn="l"/>
              </a:tabLst>
            </a:pPr>
            <a:r>
              <a:rPr sz="1200" dirty="0">
                <a:latin typeface="Times New Roman"/>
                <a:cs typeface="Times New Roman"/>
              </a:rPr>
              <a:t>images,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dessins,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graphismes,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photographies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propriété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exclusive</a:t>
            </a:r>
            <a:r>
              <a:rPr sz="1200" dirty="0">
                <a:latin typeface="Times New Roman"/>
                <a:cs typeface="Times New Roman"/>
              </a:rPr>
              <a:t>	de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l’association </a:t>
            </a:r>
            <a:r>
              <a:rPr sz="1200" spc="-10" dirty="0">
                <a:latin typeface="Times New Roman"/>
                <a:cs typeface="Times New Roman"/>
              </a:rPr>
              <a:t>Tradidanses,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l’objet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d’utilisation,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d’exploitation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reproduction.</a:t>
            </a:r>
            <a:endParaRPr sz="1200">
              <a:latin typeface="Times New Roman"/>
              <a:cs typeface="Times New Roman"/>
            </a:endParaRPr>
          </a:p>
          <a:p>
            <a:pPr marL="12700" marR="17970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utilisation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reproduction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totale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partielle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éléments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composent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spc="-10" dirty="0">
                <a:latin typeface="Times New Roman"/>
                <a:cs typeface="Times New Roman"/>
              </a:rPr>
              <a:t>informations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figurent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autorisation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expresse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Conseil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d’Administration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interdite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 </a:t>
            </a:r>
            <a:r>
              <a:rPr sz="1200" spc="-20" dirty="0">
                <a:latin typeface="Times New Roman"/>
                <a:cs typeface="Times New Roman"/>
              </a:rPr>
              <a:t>constituerait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contrefaçon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sanctionnée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articles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L335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suivants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spc="-10" dirty="0">
                <a:latin typeface="Times New Roman"/>
                <a:cs typeface="Times New Roman"/>
              </a:rPr>
              <a:t>Propriété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intellectuelle.</a:t>
            </a:r>
            <a:endParaRPr sz="1200">
              <a:latin typeface="Times New Roman"/>
              <a:cs typeface="Times New Roman"/>
            </a:endParaRPr>
          </a:p>
          <a:p>
            <a:pPr marL="12700" marR="288290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été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place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assurer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promotion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ainsi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communication.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21:</a:t>
            </a:r>
            <a:r>
              <a:rPr sz="1200" b="1" spc="2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AFFICHE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–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TRACT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promotion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élabore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affiches,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tracts...</a:t>
            </a:r>
            <a:endParaRPr sz="1200">
              <a:latin typeface="Times New Roman"/>
              <a:cs typeface="Times New Roman"/>
            </a:endParaRPr>
          </a:p>
          <a:p>
            <a:pPr marL="12700" marR="86360">
              <a:lnSpc>
                <a:spcPts val="1380"/>
              </a:lnSpc>
              <a:spcBef>
                <a:spcPts val="105"/>
              </a:spcBef>
            </a:pP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diffuse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magasins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autorisation,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noter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affichages sauvages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vitre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voiture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interdits.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22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COMMUNICATION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ENTRE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L’ASSOCIATION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ET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MEMBRES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L’association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transmet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informations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concernant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activités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courriel.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disposant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adresse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électronique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recevront</a:t>
            </a:r>
            <a:r>
              <a:rPr sz="1200" spc="26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téléphone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voie </a:t>
            </a:r>
            <a:r>
              <a:rPr sz="1200" spc="-10" dirty="0">
                <a:latin typeface="Times New Roman"/>
                <a:cs typeface="Times New Roman"/>
              </a:rPr>
              <a:t>postal.</a:t>
            </a:r>
            <a:endParaRPr sz="1200">
              <a:latin typeface="Times New Roman"/>
              <a:cs typeface="Times New Roman"/>
            </a:endParaRPr>
          </a:p>
          <a:p>
            <a:pPr marL="12700" marR="480059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informé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œuvre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traitement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automatisé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spc="-10" dirty="0">
                <a:latin typeface="Times New Roman"/>
                <a:cs typeface="Times New Roman"/>
              </a:rPr>
              <a:t>informations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nominatives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concernant.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fichier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l’usage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exclusif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en </a:t>
            </a:r>
            <a:r>
              <a:rPr sz="1200" spc="-10" dirty="0">
                <a:latin typeface="Times New Roman"/>
                <a:cs typeface="Times New Roman"/>
              </a:rPr>
              <a:t>demeure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confidentiel.</a:t>
            </a:r>
            <a:endParaRPr sz="1200">
              <a:latin typeface="Times New Roman"/>
              <a:cs typeface="Times New Roman"/>
            </a:endParaRPr>
          </a:p>
          <a:p>
            <a:pPr marL="12700" marR="9271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Commission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Nationale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Informatique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Liberté,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l’association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s’engage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pas </a:t>
            </a:r>
            <a:r>
              <a:rPr sz="1200" spc="-10" dirty="0">
                <a:latin typeface="Times New Roman"/>
                <a:cs typeface="Times New Roman"/>
              </a:rPr>
              <a:t>publier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nominatives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informations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recueillies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nécessaires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pour </a:t>
            </a:r>
            <a:r>
              <a:rPr sz="1200" spc="-10" dirty="0">
                <a:latin typeface="Times New Roman"/>
                <a:cs typeface="Times New Roman"/>
              </a:rPr>
              <a:t>l’adhésion.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l’objet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traitement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informatique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destinées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secrétariat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spc="-10" dirty="0">
                <a:latin typeface="Times New Roman"/>
                <a:cs typeface="Times New Roman"/>
              </a:rPr>
              <a:t>l’association.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peuvent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donner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l’exercice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d’accès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rectification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selon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spc="-10" dirty="0">
                <a:latin typeface="Times New Roman"/>
                <a:cs typeface="Times New Roman"/>
              </a:rPr>
              <a:t>dispositions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N°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78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17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janvier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1978.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exercer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obtenir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communication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informations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concernant,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s’adressera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président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bureau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l’association.</a:t>
            </a:r>
            <a:endParaRPr sz="1200">
              <a:latin typeface="Times New Roman"/>
              <a:cs typeface="Times New Roman"/>
            </a:endParaRPr>
          </a:p>
          <a:p>
            <a:pPr marL="12700" marR="91630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Général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Protection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données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RGPD)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oblige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demander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spc="-10" dirty="0">
                <a:latin typeface="Times New Roman"/>
                <a:cs typeface="Times New Roman"/>
              </a:rPr>
              <a:t>consentement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traitement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concernant.</a:t>
            </a:r>
            <a:endParaRPr sz="1200">
              <a:latin typeface="Times New Roman"/>
              <a:cs typeface="Times New Roman"/>
            </a:endParaRPr>
          </a:p>
          <a:p>
            <a:pPr marL="12700" marR="19494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Tradidanses,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s’agit,</a:t>
            </a:r>
            <a:r>
              <a:rPr sz="1200" spc="-20" dirty="0">
                <a:latin typeface="Times New Roman"/>
                <a:cs typeface="Times New Roman"/>
              </a:rPr>
              <a:t> particulièrement,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vous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demander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l’autorisation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d’utiliser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votre </a:t>
            </a:r>
            <a:r>
              <a:rPr sz="1200" dirty="0">
                <a:latin typeface="Times New Roman"/>
                <a:cs typeface="Times New Roman"/>
              </a:rPr>
              <a:t>adresse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mail,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votre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n°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téléphone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afin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vous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convier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répétitions,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spectacle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10" dirty="0">
                <a:latin typeface="Times New Roman"/>
                <a:cs typeface="Times New Roman"/>
              </a:rPr>
              <a:t> autres.</a:t>
            </a:r>
            <a:endParaRPr sz="1200">
              <a:latin typeface="Times New Roman"/>
              <a:cs typeface="Times New Roman"/>
            </a:endParaRPr>
          </a:p>
          <a:p>
            <a:pPr marL="12700" marR="30099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approuvant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intérieur,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chaque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membre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autorise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alors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bureau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Tradidanses,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à </a:t>
            </a:r>
            <a:r>
              <a:rPr sz="1200" dirty="0">
                <a:latin typeface="Times New Roman"/>
                <a:cs typeface="Times New Roman"/>
              </a:rPr>
              <a:t>garder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coordonnées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numérique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téléphonique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utilisation exclusive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avec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même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plus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adhérent.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contraire,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signaler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écrit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d’inscription.</a:t>
            </a:r>
            <a:endParaRPr sz="1200">
              <a:latin typeface="Times New Roman"/>
              <a:cs typeface="Times New Roman"/>
            </a:endParaRPr>
          </a:p>
          <a:p>
            <a:pPr marL="12700" marR="349250">
              <a:lnSpc>
                <a:spcPts val="1380"/>
              </a:lnSpc>
              <a:spcBef>
                <a:spcPts val="755"/>
              </a:spcBef>
            </a:pPr>
            <a:r>
              <a:rPr sz="1200" dirty="0">
                <a:latin typeface="Times New Roman"/>
                <a:cs typeface="Times New Roman"/>
              </a:rPr>
              <a:t>Tout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changement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situation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d’année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(adresse,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coordonnées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téléphoniques,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courriel, personne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contacter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…)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signalé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secrétaire,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président(e),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vice-</a:t>
            </a:r>
            <a:r>
              <a:rPr sz="1200" spc="-10" dirty="0">
                <a:latin typeface="Times New Roman"/>
                <a:cs typeface="Times New Roman"/>
              </a:rPr>
              <a:t>président(e)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par </a:t>
            </a:r>
            <a:r>
              <a:rPr sz="1200" dirty="0">
                <a:latin typeface="Times New Roman"/>
                <a:cs typeface="Times New Roman"/>
              </a:rPr>
              <a:t>mail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tradidanses.achicourt@gmail.com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23:</a:t>
            </a:r>
            <a:r>
              <a:rPr sz="1200" b="1" spc="2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L’IMAGE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PUBLICATION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PHOTOS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–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VIDÉOS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320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l'image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droit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physique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image.</a:t>
            </a:r>
            <a:endParaRPr sz="1200">
              <a:latin typeface="Times New Roman"/>
              <a:cs typeface="Times New Roman"/>
            </a:endParaRPr>
          </a:p>
          <a:p>
            <a:pPr marL="12700" marR="310515">
              <a:lnSpc>
                <a:spcPts val="1380"/>
              </a:lnSpc>
              <a:spcBef>
                <a:spcPts val="775"/>
              </a:spcBef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amenée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prendre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photos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filmer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tout </a:t>
            </a:r>
            <a:r>
              <a:rPr sz="1200" spc="-10" dirty="0">
                <a:latin typeface="Times New Roman"/>
                <a:cs typeface="Times New Roman"/>
              </a:rPr>
              <a:t>participant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10" dirty="0">
                <a:latin typeface="Times New Roman"/>
                <a:cs typeface="Times New Roman"/>
              </a:rPr>
              <a:t> activités.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5" y="771574"/>
            <a:ext cx="6152515" cy="871664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photographies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vidéographies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réalisées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cours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activités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pourront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exploitées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utilisées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directement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personne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intervenant</a:t>
            </a:r>
            <a:r>
              <a:rPr sz="1200" spc="3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processus</a:t>
            </a:r>
            <a:r>
              <a:rPr sz="1200" spc="3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communication</a:t>
            </a:r>
            <a:r>
              <a:rPr sz="1200" spc="3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TRADIDANSES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et/ou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être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cédées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tiers</a:t>
            </a:r>
            <a:r>
              <a:rPr sz="1200" spc="4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dûment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habilités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(fixation,</a:t>
            </a:r>
            <a:r>
              <a:rPr sz="1200" spc="10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reproduction</a:t>
            </a:r>
            <a:r>
              <a:rPr sz="1200" spc="100" dirty="0">
                <a:latin typeface="Times New Roman"/>
                <a:cs typeface="Times New Roman"/>
              </a:rPr>
              <a:t>  </a:t>
            </a:r>
            <a:r>
              <a:rPr sz="1200" spc="-2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exploitation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 mon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image),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 toutes formes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supports connus et inconnus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 ce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dirty="0">
                <a:latin typeface="Times New Roman"/>
                <a:cs typeface="Times New Roman"/>
              </a:rPr>
              <a:t>territoire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national,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limitation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durée,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intégralement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extraits,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notamment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dirty="0">
                <a:latin typeface="Times New Roman"/>
                <a:cs typeface="Times New Roman"/>
              </a:rPr>
              <a:t>presse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7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WEB,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page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Facebook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l’association,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livrets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d’accueil,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lors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l’affichage,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brochures,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presse,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revues,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journaux,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ouvrages,</a:t>
            </a:r>
            <a:r>
              <a:rPr sz="1200" spc="14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Times New Roman"/>
                <a:cs typeface="Times New Roman"/>
              </a:rPr>
              <a:t>production</a:t>
            </a:r>
            <a:r>
              <a:rPr sz="1200" spc="135" dirty="0">
                <a:latin typeface="Times New Roman"/>
                <a:cs typeface="Times New Roman"/>
              </a:rPr>
              <a:t>  </a:t>
            </a:r>
            <a:r>
              <a:rPr sz="1200" spc="-10" dirty="0">
                <a:latin typeface="Times New Roman"/>
                <a:cs typeface="Times New Roman"/>
              </a:rPr>
              <a:t>publique, enseignement…</a:t>
            </a:r>
            <a:endParaRPr sz="1200">
              <a:latin typeface="Times New Roman"/>
              <a:cs typeface="Times New Roman"/>
            </a:endParaRPr>
          </a:p>
          <a:p>
            <a:pPr marL="12700" marR="14604" algn="just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bénéficiaire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l’autorisation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s’interdit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expressément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procéder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exploitation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photographies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vidéographies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susceptibles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porter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atteinte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privée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réputation,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exploitation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préjudiciable.</a:t>
            </a:r>
            <a:endParaRPr sz="1200">
              <a:latin typeface="Times New Roman"/>
              <a:cs typeface="Times New Roman"/>
            </a:endParaRPr>
          </a:p>
          <a:p>
            <a:pPr marL="12700" marR="12065" algn="just">
              <a:lnSpc>
                <a:spcPts val="1380"/>
              </a:lnSpc>
              <a:spcBef>
                <a:spcPts val="1000"/>
              </a:spcBef>
            </a:pP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s’efforcera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mesure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possible,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tenir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10" dirty="0">
                <a:latin typeface="Times New Roman"/>
                <a:cs typeface="Times New Roman"/>
              </a:rPr>
              <a:t> justificatif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parution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photographies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vidéographies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simple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demande.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encouragera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partenaires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faire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même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mettra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œuvre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moyens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nécessaires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réalisation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objectif.</a:t>
            </a:r>
            <a:endParaRPr sz="1200">
              <a:latin typeface="Times New Roman"/>
              <a:cs typeface="Times New Roman"/>
            </a:endParaRPr>
          </a:p>
          <a:p>
            <a:pPr marL="12700" marR="167640">
              <a:lnSpc>
                <a:spcPts val="1380"/>
              </a:lnSpc>
              <a:spcBef>
                <a:spcPts val="1000"/>
              </a:spcBef>
            </a:pP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réserve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d’utiliser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gratuitement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contrepartie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présente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future, l’image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communications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publicité,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support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y </a:t>
            </a:r>
            <a:r>
              <a:rPr sz="1200" spc="-10" dirty="0">
                <a:latin typeface="Times New Roman"/>
                <a:cs typeface="Times New Roman"/>
              </a:rPr>
              <a:t>compris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réseaux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sociaux.</a:t>
            </a:r>
            <a:endParaRPr sz="1200">
              <a:latin typeface="Times New Roman"/>
              <a:cs typeface="Times New Roman"/>
            </a:endParaRPr>
          </a:p>
          <a:p>
            <a:pPr marL="12700" marR="268605">
              <a:lnSpc>
                <a:spcPts val="1380"/>
              </a:lnSpc>
            </a:pP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s’engage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vendre,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louer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distribuer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cette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image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dehors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supports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promotion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l’avis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signataire.</a:t>
            </a:r>
            <a:endParaRPr sz="1200">
              <a:latin typeface="Times New Roman"/>
              <a:cs typeface="Times New Roman"/>
            </a:endParaRPr>
          </a:p>
          <a:p>
            <a:pPr marL="12700" marR="232410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titre,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autorisent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Tradidanses,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représentants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autre personne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agissant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avec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autorisation,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filmer,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photographier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utiliser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vidéographies,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photographies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activité</a:t>
            </a:r>
            <a:r>
              <a:rPr sz="1200" b="1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ainsi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qu’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fixer,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reproduire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communiquer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au </a:t>
            </a:r>
            <a:r>
              <a:rPr sz="1200" spc="-10" dirty="0">
                <a:latin typeface="Times New Roman"/>
                <a:cs typeface="Times New Roman"/>
              </a:rPr>
              <a:t>public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celles-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et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publier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exploiter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photographies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images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quelques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formes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limitation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temps.</a:t>
            </a:r>
            <a:endParaRPr sz="1200">
              <a:latin typeface="Times New Roman"/>
              <a:cs typeface="Times New Roman"/>
            </a:endParaRPr>
          </a:p>
          <a:p>
            <a:pPr marL="12700" marR="10160" algn="just">
              <a:lnSpc>
                <a:spcPts val="1380"/>
              </a:lnSpc>
              <a:spcBef>
                <a:spcPts val="790"/>
              </a:spcBef>
            </a:pP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coté,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garantit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n’être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lié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contrat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exclusif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relatif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l’utilisation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son </a:t>
            </a:r>
            <a:r>
              <a:rPr sz="1200" dirty="0">
                <a:latin typeface="Times New Roman"/>
                <a:cs typeface="Times New Roman"/>
              </a:rPr>
              <a:t>image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nom</a:t>
            </a:r>
            <a:r>
              <a:rPr sz="1200" b="1" dirty="0">
                <a:latin typeface="Times New Roman"/>
                <a:cs typeface="Times New Roman"/>
              </a:rPr>
              <a:t>.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pourrait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prétendre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aucune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rémunération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l’exploitation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droits </a:t>
            </a:r>
            <a:r>
              <a:rPr sz="1200" dirty="0">
                <a:latin typeface="Times New Roman"/>
                <a:cs typeface="Times New Roman"/>
              </a:rPr>
              <a:t>visés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présentes.</a:t>
            </a:r>
            <a:endParaRPr sz="1200">
              <a:latin typeface="Times New Roman"/>
              <a:cs typeface="Times New Roman"/>
            </a:endParaRPr>
          </a:p>
          <a:p>
            <a:pPr marL="12700" marR="133985">
              <a:lnSpc>
                <a:spcPts val="1380"/>
              </a:lnSpc>
              <a:spcBef>
                <a:spcPts val="690"/>
              </a:spcBef>
            </a:pPr>
            <a:r>
              <a:rPr sz="1200" b="1" dirty="0">
                <a:latin typeface="Times New Roman"/>
                <a:cs typeface="Times New Roman"/>
              </a:rPr>
              <a:t>Rappel,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il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est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formellement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interdit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aux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danseurs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filmer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cours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ou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répétitions,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afin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Times New Roman"/>
                <a:cs typeface="Times New Roman"/>
              </a:rPr>
              <a:t>de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diffuser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sur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réseaux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sociaux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voir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Times New Roman"/>
                <a:cs typeface="Times New Roman"/>
              </a:rPr>
              <a:t>ci-</a:t>
            </a:r>
            <a:r>
              <a:rPr sz="1200" b="1" dirty="0">
                <a:latin typeface="Times New Roman"/>
                <a:cs typeface="Times New Roman"/>
              </a:rPr>
              <a:t>dessous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,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l’article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22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d’auteur).</a:t>
            </a:r>
            <a:endParaRPr sz="1200">
              <a:latin typeface="Times New Roman"/>
              <a:cs typeface="Times New Roman"/>
            </a:endParaRPr>
          </a:p>
          <a:p>
            <a:pPr marL="12700" marR="1828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participant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compris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membres,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disposent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droit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 </a:t>
            </a:r>
            <a:r>
              <a:rPr sz="1200" spc="-20" dirty="0">
                <a:latin typeface="Times New Roman"/>
                <a:cs typeface="Times New Roman"/>
              </a:rPr>
              <a:t>rectification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données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concernant.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désirant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image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diffusée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l’association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priée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mentionner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fiche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d’inscription.</a:t>
            </a:r>
            <a:endParaRPr sz="1200">
              <a:latin typeface="Times New Roman"/>
              <a:cs typeface="Times New Roman"/>
            </a:endParaRPr>
          </a:p>
          <a:p>
            <a:pPr marL="12700" marR="22034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Selon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articles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226-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226-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Civil,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individu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jouit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respect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vie </a:t>
            </a:r>
            <a:r>
              <a:rPr sz="1200" spc="-10" dirty="0">
                <a:latin typeface="Times New Roman"/>
                <a:cs typeface="Times New Roman"/>
              </a:rPr>
              <a:t>privée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ainsi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qu’un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droit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l’image.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personne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réalise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blog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utilise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photos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activités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Tradidanses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s’assurer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d’avoir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l’autorisation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spc="-10" dirty="0">
                <a:latin typeface="Times New Roman"/>
                <a:cs typeface="Times New Roman"/>
              </a:rPr>
              <a:t>personnes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photographiées.</a:t>
            </a:r>
            <a:endParaRPr sz="1200">
              <a:latin typeface="Times New Roman"/>
              <a:cs typeface="Times New Roman"/>
            </a:endParaRPr>
          </a:p>
          <a:p>
            <a:pPr marL="12700" marR="292735">
              <a:lnSpc>
                <a:spcPts val="1380"/>
              </a:lnSpc>
              <a:spcBef>
                <a:spcPts val="690"/>
              </a:spcBef>
            </a:pP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état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cause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participants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différentes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activités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manifestations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pris </a:t>
            </a:r>
            <a:r>
              <a:rPr sz="1200" spc="-10" dirty="0">
                <a:latin typeface="Times New Roman"/>
                <a:cs typeface="Times New Roman"/>
              </a:rPr>
              <a:t>connaissance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présent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article.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24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b="1" spc="2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D’AUTEUR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58775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diffusion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vidéographies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soumises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règles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préservent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aussi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droit d’auteur</a:t>
            </a:r>
            <a:r>
              <a:rPr sz="1200" spc="-50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467359" indent="-226060">
              <a:lnSpc>
                <a:spcPct val="100000"/>
              </a:lnSpc>
              <a:spcBef>
                <a:spcPts val="1255"/>
              </a:spcBef>
              <a:buFont typeface="Segoe UI Symbol"/>
              <a:buChar char="➢"/>
              <a:tabLst>
                <a:tab pos="467359" algn="l"/>
              </a:tabLst>
            </a:pPr>
            <a:r>
              <a:rPr sz="1200" b="1" dirty="0">
                <a:latin typeface="Times New Roman"/>
                <a:cs typeface="Times New Roman"/>
              </a:rPr>
              <a:t>La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propriété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intellectuelle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4" y="771574"/>
            <a:ext cx="6156325" cy="568769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67995" marR="130175" indent="-226695">
              <a:lnSpc>
                <a:spcPts val="1380"/>
              </a:lnSpc>
              <a:spcBef>
                <a:spcPts val="195"/>
              </a:spcBef>
              <a:buFont typeface="Segoe UI Symbol"/>
              <a:buChar char="➢"/>
              <a:tabLst>
                <a:tab pos="469900" algn="l"/>
              </a:tabLst>
            </a:pPr>
            <a:r>
              <a:rPr sz="1200" spc="-10" dirty="0">
                <a:latin typeface="Times New Roman"/>
                <a:cs typeface="Times New Roman"/>
              </a:rPr>
              <a:t>Article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L122-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Lorsque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l'œuvre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divulguée,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l'auteur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interdire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copies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ou 	</a:t>
            </a:r>
            <a:r>
              <a:rPr sz="1200" spc="-10" dirty="0">
                <a:latin typeface="Times New Roman"/>
                <a:cs typeface="Times New Roman"/>
              </a:rPr>
              <a:t>reproductions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strictement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réservées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l'usage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privé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copiste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destinées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une 	</a:t>
            </a:r>
            <a:r>
              <a:rPr sz="1200" spc="-10" dirty="0">
                <a:latin typeface="Times New Roman"/>
                <a:cs typeface="Times New Roman"/>
              </a:rPr>
              <a:t>utilisation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collective.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Segoe UI Symbol"/>
              <a:buChar char="➢"/>
            </a:pPr>
            <a:endParaRPr sz="1200">
              <a:latin typeface="Times New Roman"/>
              <a:cs typeface="Times New Roman"/>
            </a:endParaRPr>
          </a:p>
          <a:p>
            <a:pPr marL="469900" marR="162560">
              <a:lnSpc>
                <a:spcPts val="1380"/>
              </a:lnSpc>
            </a:pPr>
            <a:r>
              <a:rPr sz="1200" spc="-10" dirty="0">
                <a:latin typeface="Times New Roman"/>
                <a:cs typeface="Times New Roman"/>
              </a:rPr>
              <a:t>Article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L335-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Propriété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intellectuelle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édition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d'écrits,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composition musicale,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dessin,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peinture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toute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production,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imprimée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gravée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entier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partie,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mépris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lois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règlements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relatifs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propriété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auteurs,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une </a:t>
            </a:r>
            <a:r>
              <a:rPr sz="1200" spc="-10" dirty="0">
                <a:latin typeface="Times New Roman"/>
                <a:cs typeface="Times New Roman"/>
              </a:rPr>
              <a:t>contrefaçon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contrefaçon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délit.</a:t>
            </a:r>
            <a:endParaRPr sz="1200">
              <a:latin typeface="Times New Roman"/>
              <a:cs typeface="Times New Roman"/>
            </a:endParaRPr>
          </a:p>
          <a:p>
            <a:pPr marL="469900" marR="196850">
              <a:lnSpc>
                <a:spcPts val="1380"/>
              </a:lnSpc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conclusion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diffusion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Internet,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sortant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sphère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privée,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considérée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comme contrefaçon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l’auteur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l’œuvre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originale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interdire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diffusion.</a:t>
            </a:r>
            <a:endParaRPr sz="1200">
              <a:latin typeface="Times New Roman"/>
              <a:cs typeface="Times New Roman"/>
            </a:endParaRPr>
          </a:p>
          <a:p>
            <a:pPr marL="467359" indent="-226060">
              <a:lnSpc>
                <a:spcPct val="100000"/>
              </a:lnSpc>
              <a:spcBef>
                <a:spcPts val="1255"/>
              </a:spcBef>
              <a:buFont typeface="Segoe UI Symbol"/>
              <a:buChar char="➢"/>
              <a:tabLst>
                <a:tab pos="467359" algn="l"/>
              </a:tabLst>
            </a:pP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d’auteur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Times New Roman"/>
              <a:cs typeface="Times New Roman"/>
            </a:endParaRPr>
          </a:p>
          <a:p>
            <a:pPr marL="481330" marR="5080" algn="just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d’auteur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l’ensemble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prérogatives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exclusives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auteur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ses </a:t>
            </a:r>
            <a:r>
              <a:rPr sz="1200" dirty="0">
                <a:latin typeface="Times New Roman"/>
                <a:cs typeface="Times New Roman"/>
              </a:rPr>
              <a:t>œuvres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l’esprit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originales.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divise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deux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branches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moral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reconnaît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à </a:t>
            </a:r>
            <a:r>
              <a:rPr sz="1200" spc="-10" dirty="0">
                <a:latin typeface="Times New Roman"/>
                <a:cs typeface="Times New Roman"/>
              </a:rPr>
              <a:t>l’auteur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paternité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l’œuvre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assure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respect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l’intégrité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l’œuvre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Times New Roman"/>
              <a:cs typeface="Times New Roman"/>
            </a:endParaRPr>
          </a:p>
          <a:p>
            <a:pPr marL="469900" marR="12700" indent="-228600" algn="just">
              <a:lnSpc>
                <a:spcPts val="1380"/>
              </a:lnSpc>
              <a:buSzPct val="83333"/>
              <a:buFont typeface="Segoe UI Symbol"/>
              <a:buChar char="•"/>
              <a:tabLst>
                <a:tab pos="469900" algn="l"/>
              </a:tabLst>
            </a:pP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3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droits</a:t>
            </a:r>
            <a:r>
              <a:rPr sz="1200" b="1" spc="3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patrimoniaux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3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3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confèrent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monopole</a:t>
            </a:r>
            <a:r>
              <a:rPr sz="1200" spc="3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d’exploitation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économique</a:t>
            </a:r>
            <a:r>
              <a:rPr sz="1200" spc="3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sur </a:t>
            </a:r>
            <a:r>
              <a:rPr sz="1200" spc="-10" dirty="0">
                <a:latin typeface="Times New Roman"/>
                <a:cs typeface="Times New Roman"/>
              </a:rPr>
              <a:t>l'œuvre,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durée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variable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terme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laquelle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l'œuvre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entre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domaine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public.</a:t>
            </a:r>
            <a:endParaRPr sz="1200">
              <a:latin typeface="Times New Roman"/>
              <a:cs typeface="Times New Roman"/>
            </a:endParaRPr>
          </a:p>
          <a:p>
            <a:pPr marL="469900" marR="8890" indent="-228600" algn="just">
              <a:lnSpc>
                <a:spcPts val="1380"/>
              </a:lnSpc>
              <a:buSzPct val="83333"/>
              <a:buFont typeface="Segoe UI Symbol"/>
              <a:buChar char="•"/>
              <a:tabLst>
                <a:tab pos="469900" algn="l"/>
              </a:tabLst>
            </a:pPr>
            <a:r>
              <a:rPr sz="1200" b="1" dirty="0">
                <a:latin typeface="Times New Roman"/>
                <a:cs typeface="Times New Roman"/>
              </a:rPr>
              <a:t>la</a:t>
            </a:r>
            <a:r>
              <a:rPr sz="1200" b="1" spc="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Convention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Berne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1886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traité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diplomatique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établit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fondements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dirty="0">
                <a:latin typeface="Times New Roman"/>
                <a:cs typeface="Times New Roman"/>
              </a:rPr>
              <a:t>protection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internationale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œuvres.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Elle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permet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notamment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auteur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étranger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 </a:t>
            </a:r>
            <a:r>
              <a:rPr sz="1200" dirty="0">
                <a:latin typeface="Times New Roman"/>
                <a:cs typeface="Times New Roman"/>
              </a:rPr>
              <a:t>prévaloir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droits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vigueur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pays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où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lieu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représentations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œuvre </a:t>
            </a:r>
            <a:r>
              <a:rPr sz="1200" dirty="0">
                <a:latin typeface="Times New Roman"/>
                <a:cs typeface="Times New Roman"/>
              </a:rPr>
              <a:t>(Art.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5).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Adhésion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États-</a:t>
            </a:r>
            <a:r>
              <a:rPr sz="1200" dirty="0">
                <a:latin typeface="Times New Roman"/>
                <a:cs typeface="Times New Roman"/>
              </a:rPr>
              <a:t>Unis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Convention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Berne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1989.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L’art.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définie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termes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«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œuvres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littéraires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artistiques </a:t>
            </a:r>
            <a:r>
              <a:rPr sz="1200" dirty="0">
                <a:latin typeface="Times New Roman"/>
                <a:cs typeface="Times New Roman"/>
              </a:rPr>
              <a:t>».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chorégraphies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partie.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970" algn="just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Chaque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membre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s’engage,</a:t>
            </a:r>
            <a:r>
              <a:rPr sz="1200" b="1" spc="2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alors,</a:t>
            </a:r>
            <a:r>
              <a:rPr sz="1200" b="1" spc="2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à</a:t>
            </a:r>
            <a:r>
              <a:rPr sz="1200" b="1" spc="2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ne</a:t>
            </a:r>
            <a:r>
              <a:rPr sz="1200" b="1" spc="2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pas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divulguer</a:t>
            </a:r>
            <a:r>
              <a:rPr sz="1200" b="1" spc="254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et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diffuser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toutes</a:t>
            </a:r>
            <a:r>
              <a:rPr sz="1200" b="1" spc="254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images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et</a:t>
            </a:r>
            <a:r>
              <a:rPr sz="1200" b="1" spc="250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film </a:t>
            </a:r>
            <a:r>
              <a:rPr sz="1200" b="1" dirty="0">
                <a:latin typeface="Times New Roman"/>
                <a:cs typeface="Times New Roman"/>
              </a:rPr>
              <a:t>réalisées</a:t>
            </a:r>
            <a:r>
              <a:rPr sz="1200" b="1" spc="19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(notamment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sur</a:t>
            </a:r>
            <a:r>
              <a:rPr sz="1200" b="1" spc="1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internet,</a:t>
            </a:r>
            <a:r>
              <a:rPr sz="1200" b="1" spc="19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réseaux</a:t>
            </a:r>
            <a:r>
              <a:rPr sz="1200" b="1" spc="19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sociaux).</a:t>
            </a:r>
            <a:r>
              <a:rPr sz="1200" b="1" spc="2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Tous</a:t>
            </a:r>
            <a:r>
              <a:rPr sz="1200" b="1" spc="1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les</a:t>
            </a:r>
            <a:r>
              <a:rPr sz="1200" b="1" spc="19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droits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sont</a:t>
            </a:r>
            <a:r>
              <a:rPr sz="1200" b="1" spc="18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exclusivement </a:t>
            </a:r>
            <a:r>
              <a:rPr sz="1200" b="1" dirty="0">
                <a:latin typeface="Times New Roman"/>
                <a:cs typeface="Times New Roman"/>
              </a:rPr>
              <a:t>réservés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à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l’association.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200">
              <a:latin typeface="Times New Roman"/>
              <a:cs typeface="Times New Roman"/>
            </a:endParaRPr>
          </a:p>
          <a:p>
            <a:pPr marR="31750" algn="ctr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Pour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le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conseil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d’administration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3328</Words>
  <Application>Microsoft Office PowerPoint</Application>
  <PresentationFormat>Personnalisé</PresentationFormat>
  <Paragraphs>186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Calibri</vt:lpstr>
      <vt:lpstr>Segoe UI Symbol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Isabelle Semail</dc:creator>
  <cp:lastModifiedBy>Isabelle Semail</cp:lastModifiedBy>
  <cp:revision>1</cp:revision>
  <dcterms:created xsi:type="dcterms:W3CDTF">2025-11-25T14:47:32Z</dcterms:created>
  <dcterms:modified xsi:type="dcterms:W3CDTF">2025-12-11T11:20:32Z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2025-11-25T00:00:00Z</vt:filetime>
  </property>
  <property fmtid="{D5CDD505-2E9C-101B-9397-08002B2CF9AE}" pid="3" name="Creator">
    <vt:lpwstr>www.smallpdf.com</vt:lpwstr>
  </property>
  <property fmtid="{D5CDD505-2E9C-101B-9397-08002B2CF9AE}" pid="4" name="LastSaved">
    <vt:filetime>2025-11-25T00:00:00Z</vt:filetime>
  </property>
  <property fmtid="{D5CDD505-2E9C-101B-9397-08002B2CF9AE}" pid="5" name="Producer">
    <vt:lpwstr>3-Heights(TM) PDF Security Shell 4.8.25.2 (http://www.pdf-tools.com)</vt:lpwstr>
  </property>
</Properties>
</file>